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5" r:id="rId4"/>
    <p:sldId id="258" r:id="rId5"/>
    <p:sldId id="260" r:id="rId6"/>
    <p:sldId id="259"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08"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21731F-42F0-4FC9-959A-48A540E56772}" type="datetimeFigureOut">
              <a:rPr lang="en-GB" smtClean="0"/>
              <a:t>26/01/2022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28B4E-C5D1-4708-AD28-8D8ED5147B69}" type="slidenum">
              <a:rPr lang="en-GB" smtClean="0"/>
              <a:t>‹#›</a:t>
            </a:fld>
            <a:endParaRPr lang="en-GB"/>
          </a:p>
        </p:txBody>
      </p:sp>
    </p:spTree>
    <p:extLst>
      <p:ext uri="{BB962C8B-B14F-4D97-AF65-F5344CB8AC3E}">
        <p14:creationId xmlns:p14="http://schemas.microsoft.com/office/powerpoint/2010/main" val="543022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28B4E-C5D1-4708-AD28-8D8ED5147B69}" type="slidenum">
              <a:rPr lang="en-GB" smtClean="0"/>
              <a:t>3</a:t>
            </a:fld>
            <a:endParaRPr lang="en-GB"/>
          </a:p>
        </p:txBody>
      </p:sp>
    </p:spTree>
    <p:extLst>
      <p:ext uri="{BB962C8B-B14F-4D97-AF65-F5344CB8AC3E}">
        <p14:creationId xmlns:p14="http://schemas.microsoft.com/office/powerpoint/2010/main" val="180596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028B4E-C5D1-4708-AD28-8D8ED5147B69}" type="slidenum">
              <a:rPr lang="en-GB" smtClean="0"/>
              <a:t>5</a:t>
            </a:fld>
            <a:endParaRPr lang="en-GB"/>
          </a:p>
        </p:txBody>
      </p:sp>
    </p:spTree>
    <p:extLst>
      <p:ext uri="{BB962C8B-B14F-4D97-AF65-F5344CB8AC3E}">
        <p14:creationId xmlns:p14="http://schemas.microsoft.com/office/powerpoint/2010/main" val="3417814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42F5-A05C-4342-A953-379BAA84FF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BBA719-4B90-4D9F-8C1C-34381AB05A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5D82ED2-D152-4A7D-BB91-7B202CF1A6BA}"/>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3261D661-749F-4860-8D6A-DF15E992E9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5178E82-4006-4AF2-8EBB-84B51A6BEAAD}"/>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232822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E149-2FB4-4E48-85CE-FDB33D4420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1BA9B0-7F71-47E6-8FD3-22452E7AE0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BC015F-CCAC-465E-9890-3DD5BCBBA172}"/>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B1BDE84D-81AF-45F2-9D20-BD65A2D337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1AE922-D8C7-4C95-8465-72CF4100B9EA}"/>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358753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B2B2A6-383D-421D-8368-A8745E2D4C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CE0786-C54B-4A6C-836E-5A6397CBAD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DE3107-1EB0-45E1-8ECE-47417057A2B6}"/>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0F96B31B-C142-4C2C-98CD-A5A956840C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D785CE-B714-4711-8823-A4C09389A4B3}"/>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4103110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5178-A059-4386-A834-7D10E935D3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DC4DB3-7460-4E57-95F4-780EB5D87B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279DD-B3AC-44E1-A8D4-0AE20C4761F8}"/>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6521654A-83E3-4925-9DC2-7431ED8FE9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810340-DF5D-45BE-AD21-BA0671796618}"/>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3704718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B1BD0-5188-4FB3-86FD-57EF5C6289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C2D8868-8C0A-4F7F-9ABA-656F1F5D95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782CF-E8F2-4AF2-8FCB-823FB11E42DD}"/>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E8EA99A2-A589-4E03-AB3F-851BBEF50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F1A01-2367-470C-885F-E9DF0D3AC3CB}"/>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342676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1881-581C-44CA-83F2-324103C3C7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177CBF-3FCD-4385-80B7-41B2A97961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DB0022-8C75-46A5-BC6B-F12DE5F2B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457ACC7-6223-4702-B411-E175520EAA2F}"/>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6" name="Footer Placeholder 5">
            <a:extLst>
              <a:ext uri="{FF2B5EF4-FFF2-40B4-BE49-F238E27FC236}">
                <a16:creationId xmlns:a16="http://schemas.microsoft.com/office/drawing/2014/main" id="{C5C0E946-9B8E-4808-8E2E-E388F07998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84AD82-1981-4DD1-84C5-0F65DCDEE7ED}"/>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1144517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EA27-835A-491E-9890-DCC07CD477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C16F2E-46C1-4E6D-BFBF-9390E80362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CFF72F-6E68-46E0-A72A-84D32B7774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C2B7FB-71FA-40B5-8953-582E07C255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5B3735-5876-4301-8CE2-207C9E8E1E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B7A500E-DBB4-4137-B691-3AECCE80208B}"/>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8" name="Footer Placeholder 7">
            <a:extLst>
              <a:ext uri="{FF2B5EF4-FFF2-40B4-BE49-F238E27FC236}">
                <a16:creationId xmlns:a16="http://schemas.microsoft.com/office/drawing/2014/main" id="{1D1B8C1B-D7CF-4868-AAD1-D93A472668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5C9D89B-EFD6-4E41-9010-46CC2C1105A5}"/>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1904674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C75E-A341-48B4-B2A4-E445F8B1DB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D5A38E9-1E76-49C6-A6CC-C1BE84955491}"/>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4" name="Footer Placeholder 3">
            <a:extLst>
              <a:ext uri="{FF2B5EF4-FFF2-40B4-BE49-F238E27FC236}">
                <a16:creationId xmlns:a16="http://schemas.microsoft.com/office/drawing/2014/main" id="{BCD4E8E2-C6D0-4718-B864-A719A8F8632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351D3D1-D1E7-4CCA-B860-CE7A7BA3E245}"/>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254626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064BF1-3257-4C20-A1A1-2A88EF0C8F50}"/>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3" name="Footer Placeholder 2">
            <a:extLst>
              <a:ext uri="{FF2B5EF4-FFF2-40B4-BE49-F238E27FC236}">
                <a16:creationId xmlns:a16="http://schemas.microsoft.com/office/drawing/2014/main" id="{49F52FD2-9412-4808-A207-4D735CC8299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B0A42D-0FD2-45F1-932E-35A0EC8DA80D}"/>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63707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E0DE-9EE1-46D1-8EE3-66B5A0F1E1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3FE97A-9FAA-4D67-ACA0-0193683F47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807D645-E64F-4779-8B82-0DB2D4F8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5126A0-74FF-4C0E-9388-51613E6733BD}"/>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6" name="Footer Placeholder 5">
            <a:extLst>
              <a:ext uri="{FF2B5EF4-FFF2-40B4-BE49-F238E27FC236}">
                <a16:creationId xmlns:a16="http://schemas.microsoft.com/office/drawing/2014/main" id="{58C5315D-E21B-4072-9C77-7F34C86E657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C4C1D-E51D-4FDB-A4F5-2D129266E973}"/>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1275521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6107-C624-4316-8DC0-D72D86933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595F45B-66AF-41F3-BD37-8BF9B9897C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DA55E94-8D3B-4940-8198-A168885B36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0329B4-426D-4B3B-B6E8-CABE5941C1FD}"/>
              </a:ext>
            </a:extLst>
          </p:cNvPr>
          <p:cNvSpPr>
            <a:spLocks noGrp="1"/>
          </p:cNvSpPr>
          <p:nvPr>
            <p:ph type="dt" sz="half" idx="10"/>
          </p:nvPr>
        </p:nvSpPr>
        <p:spPr/>
        <p:txBody>
          <a:bodyPr/>
          <a:lstStyle/>
          <a:p>
            <a:fld id="{3604509F-6FD4-4069-8EA9-F8B5CF82A5A7}" type="datetimeFigureOut">
              <a:rPr lang="en-GB" smtClean="0"/>
              <a:t>26/01/2022</a:t>
            </a:fld>
            <a:endParaRPr lang="en-GB"/>
          </a:p>
        </p:txBody>
      </p:sp>
      <p:sp>
        <p:nvSpPr>
          <p:cNvPr id="6" name="Footer Placeholder 5">
            <a:extLst>
              <a:ext uri="{FF2B5EF4-FFF2-40B4-BE49-F238E27FC236}">
                <a16:creationId xmlns:a16="http://schemas.microsoft.com/office/drawing/2014/main" id="{8CFB699F-9523-43DD-9E75-57A6200A43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B6634B-202B-46F0-A724-BD54999139F7}"/>
              </a:ext>
            </a:extLst>
          </p:cNvPr>
          <p:cNvSpPr>
            <a:spLocks noGrp="1"/>
          </p:cNvSpPr>
          <p:nvPr>
            <p:ph type="sldNum" sz="quarter" idx="12"/>
          </p:nvPr>
        </p:nvSpPr>
        <p:spPr/>
        <p:txBody>
          <a:bodyPr/>
          <a:lstStyle/>
          <a:p>
            <a:fld id="{47527D73-5EB0-4AE2-8469-154822C716E9}" type="slidenum">
              <a:rPr lang="en-GB" smtClean="0"/>
              <a:t>‹#›</a:t>
            </a:fld>
            <a:endParaRPr lang="en-GB"/>
          </a:p>
        </p:txBody>
      </p:sp>
    </p:spTree>
    <p:extLst>
      <p:ext uri="{BB962C8B-B14F-4D97-AF65-F5344CB8AC3E}">
        <p14:creationId xmlns:p14="http://schemas.microsoft.com/office/powerpoint/2010/main" val="1222637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8929E-B993-4632-A215-9D0CD589F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DE55F2-5891-47A3-8A03-9C93FBB30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8C3FAF-6878-4A60-8E5A-786987C814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4509F-6FD4-4069-8EA9-F8B5CF82A5A7}" type="datetimeFigureOut">
              <a:rPr lang="en-GB" smtClean="0"/>
              <a:t>26/01/2022</a:t>
            </a:fld>
            <a:endParaRPr lang="en-GB"/>
          </a:p>
        </p:txBody>
      </p:sp>
      <p:sp>
        <p:nvSpPr>
          <p:cNvPr id="5" name="Footer Placeholder 4">
            <a:extLst>
              <a:ext uri="{FF2B5EF4-FFF2-40B4-BE49-F238E27FC236}">
                <a16:creationId xmlns:a16="http://schemas.microsoft.com/office/drawing/2014/main" id="{3C1CD229-A56B-4A9A-AAE2-769A2776D8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93D83C-BD76-4624-A99D-BD26958F7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27D73-5EB0-4AE2-8469-154822C716E9}" type="slidenum">
              <a:rPr lang="en-GB" smtClean="0"/>
              <a:t>‹#›</a:t>
            </a:fld>
            <a:endParaRPr lang="en-GB"/>
          </a:p>
        </p:txBody>
      </p:sp>
    </p:spTree>
    <p:extLst>
      <p:ext uri="{BB962C8B-B14F-4D97-AF65-F5344CB8AC3E}">
        <p14:creationId xmlns:p14="http://schemas.microsoft.com/office/powerpoint/2010/main" val="83515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learning@rosslynchapel.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346C34-EE51-48DC-9365-F43BE18E9F6D}"/>
              </a:ext>
            </a:extLst>
          </p:cNvPr>
          <p:cNvSpPr>
            <a:spLocks noGrp="1"/>
          </p:cNvSpPr>
          <p:nvPr>
            <p:ph type="ctrTitle"/>
          </p:nvPr>
        </p:nvSpPr>
        <p:spPr>
          <a:xfrm>
            <a:off x="890338" y="640080"/>
            <a:ext cx="3734014" cy="3566160"/>
          </a:xfrm>
        </p:spPr>
        <p:txBody>
          <a:bodyPr anchor="b">
            <a:normAutofit/>
          </a:bodyPr>
          <a:lstStyle/>
          <a:p>
            <a:pPr algn="l"/>
            <a:r>
              <a:rPr lang="en-GB" sz="5400" dirty="0"/>
              <a:t>You are about to visit Rosslyn Chapel</a:t>
            </a:r>
          </a:p>
        </p:txBody>
      </p:sp>
      <p:sp>
        <p:nvSpPr>
          <p:cNvPr id="6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A picture containing outdoor, grass, sky, building&#10;&#10;Description automatically generated">
            <a:extLst>
              <a:ext uri="{FF2B5EF4-FFF2-40B4-BE49-F238E27FC236}">
                <a16:creationId xmlns:a16="http://schemas.microsoft.com/office/drawing/2014/main" id="{ECD60A3C-4AC0-4115-AF22-E35D3F4E22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966ADE1D-D43E-4116-9EB4-2F226377E981}"/>
              </a:ext>
            </a:extLst>
          </p:cNvPr>
          <p:cNvSpPr txBox="1"/>
          <p:nvPr/>
        </p:nvSpPr>
        <p:spPr>
          <a:xfrm>
            <a:off x="890338" y="4851918"/>
            <a:ext cx="3474720" cy="1384995"/>
          </a:xfrm>
          <a:prstGeom prst="rect">
            <a:avLst/>
          </a:prstGeom>
          <a:noFill/>
        </p:spPr>
        <p:txBody>
          <a:bodyPr wrap="square" rtlCol="0">
            <a:spAutoFit/>
          </a:bodyPr>
          <a:lstStyle/>
          <a:p>
            <a:r>
              <a:rPr lang="en-GB" sz="2800" dirty="0"/>
              <a:t>This slideshow will give you a taster of what is to come …</a:t>
            </a:r>
          </a:p>
        </p:txBody>
      </p:sp>
    </p:spTree>
    <p:extLst>
      <p:ext uri="{BB962C8B-B14F-4D97-AF65-F5344CB8AC3E}">
        <p14:creationId xmlns:p14="http://schemas.microsoft.com/office/powerpoint/2010/main" val="191717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C8B2339-F4D4-4B6E-850F-0FF5C3EDF3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9"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6B15441F-D71E-4922-B83B-610A75B419D9}"/>
              </a:ext>
            </a:extLst>
          </p:cNvPr>
          <p:cNvSpPr>
            <a:spLocks noGrp="1"/>
          </p:cNvSpPr>
          <p:nvPr>
            <p:ph idx="1"/>
          </p:nvPr>
        </p:nvSpPr>
        <p:spPr>
          <a:xfrm>
            <a:off x="4654294" y="4777739"/>
            <a:ext cx="6897626" cy="1399223"/>
          </a:xfrm>
        </p:spPr>
        <p:txBody>
          <a:bodyPr anchor="ctr">
            <a:normAutofit/>
          </a:bodyPr>
          <a:lstStyle/>
          <a:p>
            <a:pPr marL="0" indent="0">
              <a:buNone/>
            </a:pPr>
            <a:r>
              <a:rPr lang="en-GB" sz="2200"/>
              <a:t>We look forward to welcoming you to Rosslyn Chapel!</a:t>
            </a:r>
          </a:p>
        </p:txBody>
      </p:sp>
      <p:pic>
        <p:nvPicPr>
          <p:cNvPr id="3" name="Picture 2">
            <a:extLst>
              <a:ext uri="{FF2B5EF4-FFF2-40B4-BE49-F238E27FC236}">
                <a16:creationId xmlns:a16="http://schemas.microsoft.com/office/drawing/2014/main" id="{D825F2A4-A6EC-42F6-A06E-AF690CB647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393" y="5066629"/>
            <a:ext cx="3380762" cy="820987"/>
          </a:xfrm>
          <a:prstGeom prst="rect">
            <a:avLst/>
          </a:prstGeom>
        </p:spPr>
      </p:pic>
    </p:spTree>
    <p:extLst>
      <p:ext uri="{BB962C8B-B14F-4D97-AF65-F5344CB8AC3E}">
        <p14:creationId xmlns:p14="http://schemas.microsoft.com/office/powerpoint/2010/main" val="2915058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97639-E918-4948-84E9-89986E031203}"/>
              </a:ext>
            </a:extLst>
          </p:cNvPr>
          <p:cNvSpPr>
            <a:spLocks noGrp="1"/>
          </p:cNvSpPr>
          <p:nvPr>
            <p:ph type="title"/>
          </p:nvPr>
        </p:nvSpPr>
        <p:spPr>
          <a:xfrm>
            <a:off x="838200" y="365125"/>
            <a:ext cx="10515600" cy="1325563"/>
          </a:xfrm>
        </p:spPr>
        <p:txBody>
          <a:bodyPr>
            <a:normAutofit/>
          </a:bodyPr>
          <a:lstStyle/>
          <a:p>
            <a:r>
              <a:rPr lang="en-GB" sz="5400"/>
              <a:t>5 Key facts about Rosslyn Chapel</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596E85-3CD1-46A3-BA13-47A762A50D25}"/>
              </a:ext>
            </a:extLst>
          </p:cNvPr>
          <p:cNvSpPr>
            <a:spLocks noGrp="1"/>
          </p:cNvSpPr>
          <p:nvPr>
            <p:ph idx="1"/>
          </p:nvPr>
        </p:nvSpPr>
        <p:spPr>
          <a:xfrm>
            <a:off x="838200" y="1929384"/>
            <a:ext cx="10515600" cy="4251960"/>
          </a:xfrm>
        </p:spPr>
        <p:txBody>
          <a:bodyPr>
            <a:normAutofit/>
          </a:bodyPr>
          <a:lstStyle/>
          <a:p>
            <a:r>
              <a:rPr lang="en-GB" dirty="0"/>
              <a:t>Rosslyn Chapel was founded in 1446, during the Medieval period</a:t>
            </a:r>
          </a:p>
          <a:p>
            <a:r>
              <a:rPr lang="en-GB" dirty="0"/>
              <a:t>It was built by Sir William St Clair, 11</a:t>
            </a:r>
            <a:r>
              <a:rPr lang="en-GB" baseline="30000" dirty="0"/>
              <a:t>th</a:t>
            </a:r>
            <a:r>
              <a:rPr lang="en-GB" dirty="0"/>
              <a:t> Baron of Rosslyn and Prince of Orkney</a:t>
            </a:r>
          </a:p>
          <a:p>
            <a:r>
              <a:rPr lang="en-GB" dirty="0"/>
              <a:t>Sir William intended it to be a great cathedral, but work stopped in 1484 when he died leaving the building as a small church</a:t>
            </a:r>
          </a:p>
          <a:p>
            <a:r>
              <a:rPr lang="en-GB" dirty="0"/>
              <a:t>It is covered inside and outside with stone carvings</a:t>
            </a:r>
          </a:p>
          <a:p>
            <a:r>
              <a:rPr lang="en-GB" dirty="0"/>
              <a:t>Many of the carvings are mysterious and no one knows exactly what they mean!</a:t>
            </a:r>
          </a:p>
          <a:p>
            <a:endParaRPr lang="en-GB" sz="2200" dirty="0"/>
          </a:p>
        </p:txBody>
      </p:sp>
    </p:spTree>
    <p:extLst>
      <p:ext uri="{BB962C8B-B14F-4D97-AF65-F5344CB8AC3E}">
        <p14:creationId xmlns:p14="http://schemas.microsoft.com/office/powerpoint/2010/main" val="25387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0C6DAD-967B-4749-A812-FE5CD88AE053}"/>
              </a:ext>
            </a:extLst>
          </p:cNvPr>
          <p:cNvSpPr>
            <a:spLocks noGrp="1"/>
          </p:cNvSpPr>
          <p:nvPr>
            <p:ph type="title"/>
          </p:nvPr>
        </p:nvSpPr>
        <p:spPr>
          <a:xfrm>
            <a:off x="5297762" y="640080"/>
            <a:ext cx="6251110" cy="3566160"/>
          </a:xfrm>
        </p:spPr>
        <p:txBody>
          <a:bodyPr vert="horz" lIns="91440" tIns="45720" rIns="91440" bIns="45720" rtlCol="0" anchor="b">
            <a:normAutofit/>
          </a:bodyPr>
          <a:lstStyle/>
          <a:p>
            <a:r>
              <a:rPr lang="en-US" sz="5400" dirty="0"/>
              <a:t>Our Top 5</a:t>
            </a:r>
          </a:p>
        </p:txBody>
      </p:sp>
      <p:sp>
        <p:nvSpPr>
          <p:cNvPr id="3" name="Content Placeholder 2">
            <a:extLst>
              <a:ext uri="{FF2B5EF4-FFF2-40B4-BE49-F238E27FC236}">
                <a16:creationId xmlns:a16="http://schemas.microsoft.com/office/drawing/2014/main" id="{A247EBEB-C885-4EF2-A8DC-3428483A73BF}"/>
              </a:ext>
            </a:extLst>
          </p:cNvPr>
          <p:cNvSpPr>
            <a:spLocks noGrp="1"/>
          </p:cNvSpPr>
          <p:nvPr>
            <p:ph idx="1"/>
          </p:nvPr>
        </p:nvSpPr>
        <p:spPr>
          <a:xfrm>
            <a:off x="5297760" y="4636008"/>
            <a:ext cx="6251111" cy="1572768"/>
          </a:xfrm>
        </p:spPr>
        <p:txBody>
          <a:bodyPr vert="horz" lIns="91440" tIns="45720" rIns="91440" bIns="45720" rtlCol="0">
            <a:normAutofit/>
          </a:bodyPr>
          <a:lstStyle/>
          <a:p>
            <a:pPr marL="0" indent="0">
              <a:buNone/>
            </a:pPr>
            <a:r>
              <a:rPr lang="en-US" sz="2400" dirty="0"/>
              <a:t>The next slides show our top five things to look for when you visit the Chapel.</a:t>
            </a:r>
          </a:p>
        </p:txBody>
      </p:sp>
      <p:pic>
        <p:nvPicPr>
          <p:cNvPr id="4" name="Picture 3" descr="A picture containing bench, building, ground, chair&#10;&#10;Description automatically generated">
            <a:extLst>
              <a:ext uri="{FF2B5EF4-FFF2-40B4-BE49-F238E27FC236}">
                <a16:creationId xmlns:a16="http://schemas.microsoft.com/office/drawing/2014/main" id="{CF829C2A-32B4-42AA-AD0A-AC2E984F93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7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98B3A-7965-438D-A0EC-33E8998DAD59}"/>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4800" dirty="0"/>
              <a:t>1. The Apprentice Pillar</a:t>
            </a:r>
          </a:p>
        </p:txBody>
      </p:sp>
      <p:pic>
        <p:nvPicPr>
          <p:cNvPr id="5" name="Picture 4" descr="A picture containing indoor, building, altar&#10;&#10;Description automatically generated">
            <a:extLst>
              <a:ext uri="{FF2B5EF4-FFF2-40B4-BE49-F238E27FC236}">
                <a16:creationId xmlns:a16="http://schemas.microsoft.com/office/drawing/2014/main" id="{10107B5D-70D4-4A79-A7E5-3DC77247264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5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711B43-1D10-4228-A7FA-B67665680C48}"/>
              </a:ext>
            </a:extLst>
          </p:cNvPr>
          <p:cNvSpPr>
            <a:spLocks noGrp="1"/>
          </p:cNvSpPr>
          <p:nvPr>
            <p:ph idx="1"/>
          </p:nvPr>
        </p:nvSpPr>
        <p:spPr>
          <a:xfrm>
            <a:off x="5297762" y="2706624"/>
            <a:ext cx="6251110" cy="3483864"/>
          </a:xfrm>
        </p:spPr>
        <p:txBody>
          <a:bodyPr vert="horz" lIns="91440" tIns="45720" rIns="91440" bIns="45720" rtlCol="0">
            <a:normAutofit/>
          </a:bodyPr>
          <a:lstStyle/>
          <a:p>
            <a:pPr marL="0" indent="0">
              <a:buNone/>
            </a:pPr>
            <a:r>
              <a:rPr lang="en-US" sz="2400" b="1" dirty="0"/>
              <a:t>The Apprentice Pillar is probably the most famous feature at Rosslyn Chapel.</a:t>
            </a:r>
            <a:endParaRPr lang="en-US" sz="1600" dirty="0"/>
          </a:p>
          <a:p>
            <a:pPr marL="0" indent="0">
              <a:buNone/>
            </a:pPr>
            <a:r>
              <a:rPr lang="en-US" sz="1800" dirty="0"/>
              <a:t>Some people say the pillar is meant to be the Tree of Life from the Garden of Eden in the Bible. Others say it is also meant to be </a:t>
            </a:r>
            <a:r>
              <a:rPr lang="en-US" sz="1800" dirty="0" err="1"/>
              <a:t>Yggrdasil</a:t>
            </a:r>
            <a:r>
              <a:rPr lang="en-US" sz="1800" dirty="0"/>
              <a:t>, the tree of life from Norse Myth, which had evil dragons chewing at its roots, trying to destroy the world by bringing down the tree. The Apprentice Pillar has dragons chewing the roots of its vines, too. Can you spot them?</a:t>
            </a:r>
          </a:p>
          <a:p>
            <a:pPr marL="0" indent="0">
              <a:buNone/>
            </a:pPr>
            <a:r>
              <a:rPr lang="en-US" sz="1800" dirty="0"/>
              <a:t>There is a gruesome murder story attached to this pillar – if you have time during your visit, why not ask one of the Chapel Guides to tell you the story?</a:t>
            </a:r>
          </a:p>
        </p:txBody>
      </p:sp>
    </p:spTree>
    <p:extLst>
      <p:ext uri="{BB962C8B-B14F-4D97-AF65-F5344CB8AC3E}">
        <p14:creationId xmlns:p14="http://schemas.microsoft.com/office/powerpoint/2010/main" val="1722822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DB76D-F7DF-4A70-9E25-258F57E6FDA9}"/>
              </a:ext>
            </a:extLst>
          </p:cNvPr>
          <p:cNvSpPr>
            <a:spLocks noGrp="1"/>
          </p:cNvSpPr>
          <p:nvPr>
            <p:ph type="title"/>
          </p:nvPr>
        </p:nvSpPr>
        <p:spPr>
          <a:xfrm>
            <a:off x="640078" y="325369"/>
            <a:ext cx="4748667" cy="1956841"/>
          </a:xfrm>
        </p:spPr>
        <p:txBody>
          <a:bodyPr anchor="b">
            <a:normAutofit/>
          </a:bodyPr>
          <a:lstStyle/>
          <a:p>
            <a:r>
              <a:rPr lang="en-GB" sz="4200" dirty="0"/>
              <a:t>2. The Carved Ceiling</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31AB3BA-6B80-4543-8CDF-DFA256A1514A}"/>
              </a:ext>
            </a:extLst>
          </p:cNvPr>
          <p:cNvSpPr>
            <a:spLocks noGrp="1"/>
          </p:cNvSpPr>
          <p:nvPr>
            <p:ph idx="1"/>
          </p:nvPr>
        </p:nvSpPr>
        <p:spPr>
          <a:xfrm>
            <a:off x="640080" y="2872899"/>
            <a:ext cx="4526724" cy="3659732"/>
          </a:xfrm>
        </p:spPr>
        <p:txBody>
          <a:bodyPr>
            <a:normAutofit/>
          </a:bodyPr>
          <a:lstStyle/>
          <a:p>
            <a:pPr marL="0" indent="0">
              <a:buNone/>
            </a:pPr>
            <a:r>
              <a:rPr lang="en-GB" sz="2600" b="1" dirty="0"/>
              <a:t>The barrel-vaulted stone ceiling is covered in flowers and stars.</a:t>
            </a:r>
          </a:p>
          <a:p>
            <a:pPr marL="0" indent="0">
              <a:buNone/>
            </a:pPr>
            <a:r>
              <a:rPr lang="en-GB" sz="1800" dirty="0"/>
              <a:t>In medieval times flowers held different symbolic meanings and decorating the building with them was like using a visual code to tell a message in the stone.</a:t>
            </a:r>
          </a:p>
          <a:p>
            <a:pPr marL="0" indent="0">
              <a:buNone/>
            </a:pPr>
            <a:r>
              <a:rPr lang="en-GB" sz="1800" dirty="0"/>
              <a:t>Almost all the carvings at Rosslyn Chapel have symbolic meaning. Today we don’t know what all the meanings are which is why the building is such a mystery and there are so many myths and legends about it.</a:t>
            </a:r>
          </a:p>
        </p:txBody>
      </p:sp>
      <p:pic>
        <p:nvPicPr>
          <p:cNvPr id="5" name="Picture 4" descr="A picture containing indoor&#10;&#10;Description automatically generated">
            <a:extLst>
              <a:ext uri="{FF2B5EF4-FFF2-40B4-BE49-F238E27FC236}">
                <a16:creationId xmlns:a16="http://schemas.microsoft.com/office/drawing/2014/main" id="{09DB42C1-7C8F-426F-AAE7-A54F93F9A4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3387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C8DE8-E624-4881-9B6F-C6640CC2DBC4}"/>
              </a:ext>
            </a:extLst>
          </p:cNvPr>
          <p:cNvSpPr>
            <a:spLocks noGrp="1"/>
          </p:cNvSpPr>
          <p:nvPr>
            <p:ph type="title"/>
          </p:nvPr>
        </p:nvSpPr>
        <p:spPr>
          <a:xfrm>
            <a:off x="5297762" y="329184"/>
            <a:ext cx="6251110" cy="1783080"/>
          </a:xfrm>
        </p:spPr>
        <p:txBody>
          <a:bodyPr anchor="b">
            <a:normAutofit/>
          </a:bodyPr>
          <a:lstStyle/>
          <a:p>
            <a:r>
              <a:rPr lang="en-GB" sz="5400" dirty="0"/>
              <a:t>3. The “Green Men”</a:t>
            </a:r>
          </a:p>
        </p:txBody>
      </p:sp>
      <p:pic>
        <p:nvPicPr>
          <p:cNvPr id="1026" name="Picture 2">
            <a:extLst>
              <a:ext uri="{FF2B5EF4-FFF2-40B4-BE49-F238E27FC236}">
                <a16:creationId xmlns:a16="http://schemas.microsoft.com/office/drawing/2014/main" id="{62ECD97B-2F77-4794-822A-7324963D096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3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1439CF-0D63-40D9-90C8-580E127C3068}"/>
              </a:ext>
            </a:extLst>
          </p:cNvPr>
          <p:cNvSpPr>
            <a:spLocks noGrp="1"/>
          </p:cNvSpPr>
          <p:nvPr>
            <p:ph idx="1"/>
          </p:nvPr>
        </p:nvSpPr>
        <p:spPr>
          <a:xfrm>
            <a:off x="5297762" y="2706624"/>
            <a:ext cx="6251110" cy="3483864"/>
          </a:xfrm>
        </p:spPr>
        <p:txBody>
          <a:bodyPr>
            <a:normAutofit/>
          </a:bodyPr>
          <a:lstStyle/>
          <a:p>
            <a:pPr marL="0" indent="0">
              <a:buNone/>
            </a:pPr>
            <a:r>
              <a:rPr lang="en-GB" sz="2400" b="1" dirty="0"/>
              <a:t>Green men are mysterious faces with leaves growing out of their mouths and nostrils. There are over 100 of them at Rosslyn Chapel.</a:t>
            </a:r>
            <a:endParaRPr lang="en-GB" sz="1800" dirty="0"/>
          </a:p>
          <a:p>
            <a:pPr marL="0" indent="0">
              <a:buNone/>
            </a:pPr>
            <a:r>
              <a:rPr lang="en-GB" sz="1800" dirty="0"/>
              <a:t>They represent nature, especially the way it grows back in the Spring after dying back in the winter.</a:t>
            </a:r>
          </a:p>
          <a:p>
            <a:pPr marL="0" indent="0">
              <a:buNone/>
            </a:pPr>
            <a:r>
              <a:rPr lang="en-GB" sz="1800" dirty="0"/>
              <a:t>This aspect of nature was often used to express the central story in Christianity of the Resurrection of Jesus, who rose to life again after dying on the Cross. In medieval times it was common to use images of nature and Springtime when celebrating the Resurrection, for example in Easter songs. Is this what the Green Men mean here at Rosslyn Chapel?</a:t>
            </a:r>
          </a:p>
        </p:txBody>
      </p:sp>
    </p:spTree>
    <p:extLst>
      <p:ext uri="{BB962C8B-B14F-4D97-AF65-F5344CB8AC3E}">
        <p14:creationId xmlns:p14="http://schemas.microsoft.com/office/powerpoint/2010/main" val="4037346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B89EBE-4931-4805-AEB7-3C4F8270E81B}"/>
              </a:ext>
            </a:extLst>
          </p:cNvPr>
          <p:cNvSpPr>
            <a:spLocks noGrp="1"/>
          </p:cNvSpPr>
          <p:nvPr>
            <p:ph type="title"/>
          </p:nvPr>
        </p:nvSpPr>
        <p:spPr>
          <a:xfrm>
            <a:off x="640079" y="325369"/>
            <a:ext cx="4819687" cy="1956841"/>
          </a:xfrm>
        </p:spPr>
        <p:txBody>
          <a:bodyPr vert="horz" lIns="91440" tIns="45720" rIns="91440" bIns="45720" rtlCol="0" anchor="b">
            <a:noAutofit/>
          </a:bodyPr>
          <a:lstStyle/>
          <a:p>
            <a:r>
              <a:rPr lang="en-US" dirty="0"/>
              <a:t>4. Angel Playing the Bagpipes</a:t>
            </a:r>
          </a:p>
        </p:txBody>
      </p:sp>
      <p:sp>
        <p:nvSpPr>
          <p:cNvPr id="4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715F54-250F-40A0-A5CF-696877F64D32}"/>
              </a:ext>
            </a:extLst>
          </p:cNvPr>
          <p:cNvSpPr>
            <a:spLocks noGrp="1"/>
          </p:cNvSpPr>
          <p:nvPr>
            <p:ph idx="1"/>
          </p:nvPr>
        </p:nvSpPr>
        <p:spPr>
          <a:xfrm>
            <a:off x="640081" y="2872898"/>
            <a:ext cx="4455702" cy="3891885"/>
          </a:xfrm>
        </p:spPr>
        <p:txBody>
          <a:bodyPr vert="horz" lIns="91440" tIns="45720" rIns="91440" bIns="45720" rtlCol="0">
            <a:normAutofit/>
          </a:bodyPr>
          <a:lstStyle/>
          <a:p>
            <a:pPr marL="0" indent="0">
              <a:buNone/>
            </a:pPr>
            <a:r>
              <a:rPr lang="en-US" sz="2400" b="1" dirty="0"/>
              <a:t>This is one of the earliest depictions of the bagpipes in Scotland!</a:t>
            </a:r>
            <a:endParaRPr lang="en-US" sz="1800" dirty="0"/>
          </a:p>
          <a:p>
            <a:pPr marL="0" indent="0">
              <a:buNone/>
            </a:pPr>
            <a:r>
              <a:rPr lang="en-US" sz="1800" dirty="0"/>
              <a:t>This angel is surrounded by other angels playing a variety of medieval instruments. You will find them perched on top of the pillars in the Lady Chapel.</a:t>
            </a:r>
          </a:p>
          <a:p>
            <a:pPr marL="0" indent="0">
              <a:buNone/>
            </a:pPr>
            <a:r>
              <a:rPr lang="en-US" sz="1800" dirty="0"/>
              <a:t>Near the angels is a carving of the Christmas nativity scene with Mary holding baby Jesus by the manger, the shepherds and the three wise men. The angels are meant to be a choir welcoming Jesus into the world with heavenly music.</a:t>
            </a:r>
          </a:p>
        </p:txBody>
      </p:sp>
      <p:pic>
        <p:nvPicPr>
          <p:cNvPr id="5" name="Picture 4" descr="A stone carving of two people&#10;&#10;Description automatically generated with low confidence">
            <a:extLst>
              <a:ext uri="{FF2B5EF4-FFF2-40B4-BE49-F238E27FC236}">
                <a16:creationId xmlns:a16="http://schemas.microsoft.com/office/drawing/2014/main" id="{1C1370EA-5D96-478F-8D8F-E1B6C3650B5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8673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BD1912-1EEE-46EA-80B9-3DA659C4F0A0}"/>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5400" dirty="0"/>
              <a:t>5. Two Dragons Fighting</a:t>
            </a:r>
          </a:p>
        </p:txBody>
      </p:sp>
      <p:sp>
        <p:nvSpPr>
          <p:cNvPr id="6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2F09AD-D826-4FD2-859D-C875490BAE6D}"/>
              </a:ext>
            </a:extLst>
          </p:cNvPr>
          <p:cNvSpPr>
            <a:spLocks noGrp="1"/>
          </p:cNvSpPr>
          <p:nvPr>
            <p:ph idx="1"/>
          </p:nvPr>
        </p:nvSpPr>
        <p:spPr>
          <a:xfrm>
            <a:off x="640080" y="2872899"/>
            <a:ext cx="4588868" cy="3659732"/>
          </a:xfrm>
        </p:spPr>
        <p:txBody>
          <a:bodyPr vert="horz" lIns="91440" tIns="45720" rIns="91440" bIns="45720" rtlCol="0">
            <a:normAutofit lnSpcReduction="10000"/>
          </a:bodyPr>
          <a:lstStyle/>
          <a:p>
            <a:pPr marL="0" indent="0">
              <a:buNone/>
            </a:pPr>
            <a:r>
              <a:rPr lang="en-US" sz="2400" b="1" dirty="0"/>
              <a:t>These two dragons are from the tales of King Arthur and the magician Merlin.</a:t>
            </a:r>
            <a:endParaRPr lang="en-US" sz="1800" dirty="0"/>
          </a:p>
          <a:p>
            <a:pPr marL="0" indent="0">
              <a:buNone/>
            </a:pPr>
            <a:r>
              <a:rPr lang="en-US" sz="1800" dirty="0"/>
              <a:t>One day when Merlin was a boy, he fell asleep and had a dream where he saw a red and a white dragon fighting each other. The two dragons represented the ancient Britons and the Saxons who were fighting to control Britain. Merlin’s dream was a vision showing the future.</a:t>
            </a:r>
          </a:p>
          <a:p>
            <a:pPr marL="0" indent="0">
              <a:buNone/>
            </a:pPr>
            <a:r>
              <a:rPr lang="en-US" sz="1800" dirty="0"/>
              <a:t>The Arthurian legends were very popular when the Chapel was built – they were a bit like the Harry Potter stories of the Medieval World. </a:t>
            </a:r>
          </a:p>
        </p:txBody>
      </p:sp>
      <p:pic>
        <p:nvPicPr>
          <p:cNvPr id="5" name="Picture 4" descr="A statue of a lion&#10;&#10;Description automatically generated with low confidence">
            <a:extLst>
              <a:ext uri="{FF2B5EF4-FFF2-40B4-BE49-F238E27FC236}">
                <a16:creationId xmlns:a16="http://schemas.microsoft.com/office/drawing/2014/main" id="{494ADAA3-EECC-4660-BCB2-6C4F2491EE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740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7F25D0-D42A-4FE3-B2A3-DBE7881DE082}"/>
              </a:ext>
            </a:extLst>
          </p:cNvPr>
          <p:cNvSpPr>
            <a:spLocks noGrp="1"/>
          </p:cNvSpPr>
          <p:nvPr>
            <p:ph type="title"/>
          </p:nvPr>
        </p:nvSpPr>
        <p:spPr>
          <a:xfrm>
            <a:off x="838200" y="365125"/>
            <a:ext cx="10515600" cy="1325563"/>
          </a:xfrm>
        </p:spPr>
        <p:txBody>
          <a:bodyPr>
            <a:normAutofit/>
          </a:bodyPr>
          <a:lstStyle/>
          <a:p>
            <a:r>
              <a:rPr lang="en-GB" sz="5400" dirty="0"/>
              <a:t>Find out more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5E0A93-062E-4028-BEBC-CA521003F9FF}"/>
              </a:ext>
            </a:extLst>
          </p:cNvPr>
          <p:cNvSpPr>
            <a:spLocks noGrp="1"/>
          </p:cNvSpPr>
          <p:nvPr>
            <p:ph idx="1"/>
          </p:nvPr>
        </p:nvSpPr>
        <p:spPr>
          <a:xfrm>
            <a:off x="838200" y="1929384"/>
            <a:ext cx="10515600" cy="4251960"/>
          </a:xfrm>
        </p:spPr>
        <p:txBody>
          <a:bodyPr>
            <a:normAutofit fontScale="92500" lnSpcReduction="20000"/>
          </a:bodyPr>
          <a:lstStyle/>
          <a:p>
            <a:pPr marL="0" indent="0">
              <a:buNone/>
            </a:pPr>
            <a:r>
              <a:rPr lang="en-GB" sz="2000" b="1" dirty="0"/>
              <a:t>Pre-visit</a:t>
            </a:r>
          </a:p>
          <a:p>
            <a:r>
              <a:rPr lang="en-GB" sz="2000" dirty="0"/>
              <a:t>Download our “visual story” autism guide for more information about what a visit to Rosslyn Chapel is like	</a:t>
            </a:r>
          </a:p>
          <a:p>
            <a:pPr marL="0" indent="0">
              <a:buNone/>
            </a:pPr>
            <a:endParaRPr lang="en-GB" sz="2000" dirty="0"/>
          </a:p>
          <a:p>
            <a:pPr marL="0" indent="0">
              <a:buNone/>
            </a:pPr>
            <a:r>
              <a:rPr lang="en-GB" sz="2000" b="1" dirty="0"/>
              <a:t>Pre- and post-visit</a:t>
            </a:r>
          </a:p>
          <a:p>
            <a:r>
              <a:rPr lang="en-GB" sz="2000" dirty="0"/>
              <a:t>We have a range of online learning resources on all sorts of topics on the Rosslyn Chapel website</a:t>
            </a:r>
          </a:p>
          <a:p>
            <a:pPr marL="0" indent="0">
              <a:buNone/>
            </a:pPr>
            <a:endParaRPr lang="en-GB" sz="2000" dirty="0"/>
          </a:p>
          <a:p>
            <a:pPr marL="0" indent="0">
              <a:buNone/>
            </a:pPr>
            <a:r>
              <a:rPr lang="en-GB" sz="2000" b="1" dirty="0"/>
              <a:t>During your visit</a:t>
            </a:r>
          </a:p>
          <a:p>
            <a:r>
              <a:rPr lang="en-GB" sz="2000" dirty="0"/>
              <a:t>Pick up a copy of our “Children’s Guide” leaflet. It is full of interesting information about the Chapel and interesting things to do.</a:t>
            </a:r>
          </a:p>
          <a:p>
            <a:endParaRPr lang="en-GB" sz="2000" dirty="0"/>
          </a:p>
          <a:p>
            <a:pPr marL="0" indent="0">
              <a:buNone/>
            </a:pPr>
            <a:r>
              <a:rPr lang="en-GB" sz="2000" b="1" dirty="0"/>
              <a:t>Post-visit</a:t>
            </a:r>
          </a:p>
          <a:p>
            <a:r>
              <a:rPr lang="en-GB" sz="2000" dirty="0"/>
              <a:t>Email </a:t>
            </a:r>
            <a:r>
              <a:rPr lang="en-GB" sz="2000" dirty="0">
                <a:hlinkClick r:id="rId2"/>
              </a:rPr>
              <a:t>learning@rosslynchapel.com</a:t>
            </a:r>
            <a:r>
              <a:rPr lang="en-GB" sz="2000" dirty="0"/>
              <a:t> with any questions you may have. We will always be happy to help.</a:t>
            </a:r>
          </a:p>
        </p:txBody>
      </p:sp>
    </p:spTree>
    <p:extLst>
      <p:ext uri="{BB962C8B-B14F-4D97-AF65-F5344CB8AC3E}">
        <p14:creationId xmlns:p14="http://schemas.microsoft.com/office/powerpoint/2010/main" val="193142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759</Words>
  <Application>Microsoft Office PowerPoint</Application>
  <PresentationFormat>Widescreen</PresentationFormat>
  <Paragraphs>45</Paragraphs>
  <Slides>10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You are about to visit Rosslyn Chapel</vt:lpstr>
      <vt:lpstr>5 Key facts about Rosslyn Chapel</vt:lpstr>
      <vt:lpstr>Our Top 5</vt:lpstr>
      <vt:lpstr>1. The Apprentice Pillar</vt:lpstr>
      <vt:lpstr>2. The Carved Ceiling</vt:lpstr>
      <vt:lpstr>3. The “Green Men”</vt:lpstr>
      <vt:lpstr>4. Angel Playing the Bagpipes</vt:lpstr>
      <vt:lpstr>5. Two Dragons Fighting</vt:lpstr>
      <vt:lpstr>Find out more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are about to visit Rosslyn Chapel</dc:title>
  <dc:creator>Sarah Chapman</dc:creator>
  <cp:lastModifiedBy>Sarah Chapman</cp:lastModifiedBy>
  <cp:revision>8</cp:revision>
  <dcterms:created xsi:type="dcterms:W3CDTF">2022-01-19T16:15:28Z</dcterms:created>
  <dcterms:modified xsi:type="dcterms:W3CDTF">2022-01-26T13:21:41Z</dcterms:modified>
</cp:coreProperties>
</file>